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15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13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48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62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76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34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7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92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28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89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09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C7F70-A65B-4B08-98D9-47D8C7FCE6DF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C0B35-F7D1-4AA8-8EDC-328E318F5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65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44501"/>
            <a:ext cx="9144000" cy="1181099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Тема: возникновение прав на землю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752600"/>
            <a:ext cx="9144000" cy="3505200"/>
          </a:xfrm>
        </p:spPr>
        <p:txBody>
          <a:bodyPr>
            <a:noAutofit/>
          </a:bodyPr>
          <a:lstStyle/>
          <a:p>
            <a:pPr algn="just"/>
            <a:r>
              <a:rPr lang="ru-RU" sz="4000" dirty="0" smtClean="0"/>
              <a:t>1. Ограничения </a:t>
            </a:r>
            <a:r>
              <a:rPr lang="ru-RU" sz="4000" dirty="0" err="1" smtClean="0"/>
              <a:t>оборотоспособности</a:t>
            </a:r>
            <a:r>
              <a:rPr lang="ru-RU" sz="4000" dirty="0" smtClean="0"/>
              <a:t> земельных участков</a:t>
            </a:r>
          </a:p>
          <a:p>
            <a:pPr algn="just"/>
            <a:r>
              <a:rPr lang="ru-RU" sz="4000" dirty="0" smtClean="0"/>
              <a:t>2. Гражданско-правовые основания возникновения прав на земельные участки</a:t>
            </a:r>
          </a:p>
          <a:p>
            <a:pPr algn="just"/>
            <a:r>
              <a:rPr lang="ru-RU" sz="4000" dirty="0" smtClean="0"/>
              <a:t>3.Административно-правовые основания возникновения прав на земельные участки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24135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4.Судебные решения</a:t>
            </a:r>
          </a:p>
          <a:p>
            <a:pPr indent="0" algn="just">
              <a:buNone/>
            </a:pPr>
            <a:r>
              <a:rPr lang="ru-RU" sz="2400" b="1" dirty="0">
                <a:latin typeface="Arial" panose="020B0604020202020204" pitchFamily="34" charset="0"/>
              </a:rPr>
              <a:t>Статья 59. Признание права на земельный </a:t>
            </a:r>
            <a:r>
              <a:rPr lang="ru-RU" sz="2400" b="1" dirty="0" smtClean="0">
                <a:latin typeface="Arial" panose="020B0604020202020204" pitchFamily="34" charset="0"/>
              </a:rPr>
              <a:t>участок</a:t>
            </a: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sz="2000" dirty="0" smtClean="0">
              <a:effectLst/>
              <a:latin typeface="Verdana" panose="020B0604030504040204" pitchFamily="34" charset="0"/>
            </a:endParaRPr>
          </a:p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</a:rPr>
              <a:t>1. Признание права на земельный участок осуществляется в судебном порядке.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</a:rPr>
              <a:t>2. Судебное решение, установившее право на землю, является юридическим основанием, при наличии которого органы государственной регистрации прав на недвижимое имущество и сделок с ним обязаны осуществить государственную регистрацию права на землю или сделки с землей в порядке, установленном Федеральным законом "О государственной регистрации недвижимости".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863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36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6600"/>
            <a:ext cx="10515600" cy="59055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Ст. 225 ГК РФ (ч.3) </a:t>
            </a:r>
            <a:r>
              <a:rPr lang="ru-RU" dirty="0"/>
              <a:t>Бесхозяйные недвижимые вещи принимаются на учет органом, осуществляющим государственную регистрацию права на недвижимое имущество, по заявлению органа местного самоуправления, на территории которого они находятся.</a:t>
            </a:r>
          </a:p>
          <a:p>
            <a:pPr marL="0" indent="0" algn="just">
              <a:buNone/>
            </a:pPr>
            <a:r>
              <a:rPr lang="ru-RU" dirty="0"/>
              <a:t>По истечении года со дня постановки бесхозяйной недвижимой вещи на учет орган, уполномоченный управлять муниципальным имуществом, может обратиться в суд с требованием о признании права муниципальной собственности на эту вещь.</a:t>
            </a:r>
          </a:p>
          <a:p>
            <a:pPr marL="0" indent="0" algn="just">
              <a:buNone/>
            </a:pPr>
            <a:r>
              <a:rPr lang="ru-RU" dirty="0"/>
              <a:t>Бесхозяйная недвижимая вещь, не признанная по решению суда поступившей в муниципальную собственность, может быть вновь принята во владение, пользование и распоряжение оставившим ее собственником либо приобретена в собственность в силу </a:t>
            </a:r>
            <a:r>
              <a:rPr lang="ru-RU" dirty="0" err="1"/>
              <a:t>приобретательной</a:t>
            </a:r>
            <a:r>
              <a:rPr lang="ru-RU" dirty="0"/>
              <a:t> давности.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3626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417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39800"/>
            <a:ext cx="10515600" cy="5237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NewRoman"/>
              </a:rPr>
              <a:t>5. Решения </a:t>
            </a:r>
            <a:r>
              <a:rPr lang="ru-RU" dirty="0">
                <a:latin typeface="TimesNewRoman"/>
              </a:rPr>
              <a:t>собраний в случаях, предусмотренных законом.</a:t>
            </a:r>
          </a:p>
          <a:p>
            <a:endParaRPr lang="ru-RU" dirty="0" smtClean="0">
              <a:latin typeface="TimesNewRoman"/>
            </a:endParaRPr>
          </a:p>
          <a:p>
            <a:r>
              <a:rPr lang="ru-RU" dirty="0" smtClean="0">
                <a:latin typeface="TimesNewRoman"/>
              </a:rPr>
              <a:t>Согласно </a:t>
            </a:r>
            <a:r>
              <a:rPr lang="ru-RU" dirty="0">
                <a:latin typeface="TimesNewRoman"/>
              </a:rPr>
              <a:t>п. 2. ст. 13 Федерального закона от 24.07.2002 № </a:t>
            </a:r>
            <a:r>
              <a:rPr lang="ru-RU" dirty="0" smtClean="0">
                <a:latin typeface="TimesNewRoman"/>
              </a:rPr>
              <a:t>101-ФЗ «Об </a:t>
            </a:r>
            <a:r>
              <a:rPr lang="ru-RU" dirty="0">
                <a:latin typeface="TimesNewRoman"/>
              </a:rPr>
              <a:t>обороте земель сельскохозяйственного назначения» земельный </a:t>
            </a:r>
            <a:r>
              <a:rPr lang="ru-RU" dirty="0" smtClean="0">
                <a:latin typeface="TimesNewRoman"/>
              </a:rPr>
              <a:t>участок </a:t>
            </a:r>
            <a:r>
              <a:rPr lang="ru-RU" dirty="0">
                <a:latin typeface="TimesNewRoman"/>
              </a:rPr>
              <a:t>образуется путём выдела в счёт земельной доли или земельных </a:t>
            </a:r>
            <a:r>
              <a:rPr lang="ru-RU" dirty="0" smtClean="0">
                <a:latin typeface="TimesNewRoman"/>
              </a:rPr>
              <a:t>долей на </a:t>
            </a:r>
            <a:r>
              <a:rPr lang="ru-RU" dirty="0">
                <a:latin typeface="TimesNewRoman"/>
              </a:rPr>
              <a:t>основании решения общего собрания участников долевой </a:t>
            </a:r>
            <a:r>
              <a:rPr lang="ru-RU" dirty="0" smtClean="0">
                <a:latin typeface="TimesNewRoman"/>
              </a:rPr>
              <a:t>собственности </a:t>
            </a:r>
            <a:r>
              <a:rPr lang="ru-RU" dirty="0">
                <a:latin typeface="TimesNewRoman"/>
              </a:rPr>
              <a:t>или путём выдела земельного участка в порядке, </a:t>
            </a:r>
            <a:r>
              <a:rPr lang="ru-RU" dirty="0" smtClean="0">
                <a:latin typeface="TimesNewRoman"/>
              </a:rPr>
              <a:t>установленном  п</a:t>
            </a:r>
            <a:r>
              <a:rPr lang="ru-RU" dirty="0">
                <a:latin typeface="TimesNewRoman"/>
              </a:rPr>
              <a:t>. 4 – 6 ст. 13.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504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8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Административно-правовые основания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9500"/>
            <a:ext cx="10515600" cy="54229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а) Предоставление земельных участков из государственной и </a:t>
            </a:r>
            <a:r>
              <a:rPr lang="ru-RU" dirty="0" smtClean="0"/>
              <a:t>муниципальной </a:t>
            </a:r>
            <a:r>
              <a:rPr lang="ru-RU" dirty="0"/>
              <a:t>собственности, т.е. на основании акта, изданного </a:t>
            </a:r>
            <a:r>
              <a:rPr lang="ru-RU" dirty="0" smtClean="0"/>
              <a:t>органами государственной </a:t>
            </a:r>
            <a:r>
              <a:rPr lang="ru-RU" dirty="0"/>
              <a:t>власти или органа местного </a:t>
            </a:r>
            <a:r>
              <a:rPr lang="ru-RU" dirty="0" smtClean="0"/>
              <a:t>самоуправления</a:t>
            </a:r>
            <a:endParaRPr lang="ru-RU" dirty="0"/>
          </a:p>
          <a:p>
            <a:pPr algn="just"/>
            <a:r>
              <a:rPr lang="ru-RU" dirty="0"/>
              <a:t>б) Переоформление ранее возникших прав на </a:t>
            </a:r>
            <a:r>
              <a:rPr lang="ru-RU" dirty="0" smtClean="0"/>
              <a:t>землю</a:t>
            </a:r>
          </a:p>
          <a:p>
            <a:pPr marL="0" indent="0" algn="just">
              <a:buNone/>
            </a:pPr>
            <a:r>
              <a:rPr lang="ru-RU" dirty="0" smtClean="0"/>
              <a:t>Права </a:t>
            </a:r>
            <a:r>
              <a:rPr lang="ru-RU" dirty="0"/>
              <a:t>постоянного (бессрочного) пользования или пожизненного </a:t>
            </a:r>
            <a:r>
              <a:rPr lang="ru-RU" dirty="0" smtClean="0"/>
              <a:t>наследуемого </a:t>
            </a:r>
            <a:r>
              <a:rPr lang="ru-RU" dirty="0"/>
              <a:t>владения земельным участком, ранее предоставленных </a:t>
            </a:r>
            <a:r>
              <a:rPr lang="ru-RU" dirty="0" smtClean="0"/>
              <a:t>гражданам</a:t>
            </a:r>
            <a:r>
              <a:rPr lang="ru-RU" dirty="0"/>
              <a:t>, возможно переоформить на право собственности или </a:t>
            </a:r>
            <a:r>
              <a:rPr lang="ru-RU" dirty="0" smtClean="0"/>
              <a:t>аренды земельного участка.</a:t>
            </a:r>
            <a:endParaRPr lang="ru-RU" dirty="0"/>
          </a:p>
          <a:p>
            <a:pPr algn="just"/>
            <a:r>
              <a:rPr lang="ru-RU" dirty="0"/>
              <a:t>в) Приватизация земель (переход права собственности на </a:t>
            </a:r>
            <a:r>
              <a:rPr lang="ru-RU" dirty="0" smtClean="0"/>
              <a:t>земельные участки </a:t>
            </a:r>
            <a:r>
              <a:rPr lang="ru-RU" dirty="0"/>
              <a:t>из государственной и муниципальной собственности в </a:t>
            </a:r>
            <a:r>
              <a:rPr lang="ru-RU" dirty="0" smtClean="0"/>
              <a:t>собственность </a:t>
            </a:r>
            <a:r>
              <a:rPr lang="ru-RU" dirty="0"/>
              <a:t>граждан</a:t>
            </a:r>
            <a:r>
              <a:rPr lang="ru-RU" dirty="0" smtClean="0"/>
              <a:t>)</a:t>
            </a:r>
          </a:p>
          <a:p>
            <a:pPr algn="just"/>
            <a:r>
              <a:rPr lang="ru-RU" dirty="0" smtClean="0"/>
              <a:t>г</a:t>
            </a:r>
            <a:r>
              <a:rPr lang="ru-RU" dirty="0"/>
              <a:t>) Переход права на землю при отчуждении имущества, </a:t>
            </a:r>
            <a:r>
              <a:rPr lang="ru-RU" dirty="0" smtClean="0"/>
              <a:t>находящегося </a:t>
            </a:r>
            <a:r>
              <a:rPr lang="ru-RU" dirty="0"/>
              <a:t>на </a:t>
            </a:r>
            <a:r>
              <a:rPr lang="ru-RU" dirty="0" smtClean="0"/>
              <a:t>нём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3027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Ограничения </a:t>
            </a:r>
            <a:r>
              <a:rPr lang="ru-RU" b="1" dirty="0" err="1" smtClean="0"/>
              <a:t>оборотоспособности</a:t>
            </a:r>
            <a:r>
              <a:rPr lang="ru-RU" b="1" dirty="0" smtClean="0"/>
              <a:t> земельных участков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5400"/>
            <a:ext cx="11150600" cy="52451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/>
              <a:t>1. Оборот земельных участков осуществляется в соответствии с гражданским законодательством и </a:t>
            </a:r>
            <a:r>
              <a:rPr lang="ru-RU" sz="3200" dirty="0" smtClean="0"/>
              <a:t>земельным кодексом</a:t>
            </a:r>
            <a:r>
              <a:rPr lang="ru-RU" sz="3200" dirty="0"/>
              <a:t>.</a:t>
            </a:r>
          </a:p>
          <a:p>
            <a:pPr marL="0" indent="0" algn="just">
              <a:buNone/>
            </a:pPr>
            <a:r>
              <a:rPr lang="ru-RU" sz="3200" dirty="0" smtClean="0"/>
              <a:t>2. Земельные </a:t>
            </a:r>
            <a:r>
              <a:rPr lang="ru-RU" sz="3200" dirty="0"/>
              <a:t>участки, отнесенные к землям, изъятым из оборота, не могут предоставляться в частную собственность, а также быть объектами сделок, предусмотренных гражданским законодательством.</a:t>
            </a:r>
          </a:p>
          <a:p>
            <a:pPr marL="0" indent="0" algn="just">
              <a:buNone/>
            </a:pPr>
            <a:r>
              <a:rPr lang="ru-RU" sz="3200" dirty="0" smtClean="0"/>
              <a:t>3. Земельные </a:t>
            </a:r>
            <a:r>
              <a:rPr lang="ru-RU" sz="3200" dirty="0"/>
              <a:t>участки, отнесенные к землям, ограниченным в обороте, не предоставляются в частную собственность, за исключением случаев, установленных федеральными законами.</a:t>
            </a:r>
          </a:p>
          <a:p>
            <a:pPr algn="just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418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90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8500"/>
            <a:ext cx="10515600" cy="57912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Из </a:t>
            </a:r>
            <a:r>
              <a:rPr lang="ru-RU" dirty="0"/>
              <a:t>оборота изъяты земельные участки, занятые находящимися в федеральной собственности следующими объектами:</a:t>
            </a:r>
          </a:p>
          <a:p>
            <a:pPr marL="0" indent="0">
              <a:buNone/>
            </a:pPr>
            <a:r>
              <a:rPr lang="ru-RU" dirty="0"/>
              <a:t>1) государственными природными заповедниками и национальными парками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зданиями, сооружениями, в которых размещены для постоянной деятельности Вооруженные Силы Российской Федерации, другие войска, воинские формирования и </a:t>
            </a:r>
            <a:r>
              <a:rPr lang="ru-RU" dirty="0" smtClean="0"/>
              <a:t>органы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3) зданиями, сооружениями, в которых размещены военные суды;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объектами организаций федеральной службы безопасности;</a:t>
            </a:r>
          </a:p>
          <a:p>
            <a:pPr marL="0" indent="0">
              <a:buNone/>
            </a:pPr>
            <a:r>
              <a:rPr lang="ru-RU" dirty="0"/>
              <a:t>5) объектами организаций органов государственной охраны;</a:t>
            </a:r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/>
              <a:t>) объектами использования атомной энергии, пунктами хранения ядерных материалов и радиоактивных веществ;</a:t>
            </a:r>
          </a:p>
          <a:p>
            <a:pPr marL="0" indent="0">
              <a:buNone/>
            </a:pPr>
            <a:r>
              <a:rPr lang="ru-RU" dirty="0"/>
              <a:t>7) объектами, в соответствии с видами деятельности которых созданы закрытые административно-территориальные образования;</a:t>
            </a:r>
          </a:p>
          <a:p>
            <a:pPr marL="0" indent="0">
              <a:buNone/>
            </a:pPr>
            <a:r>
              <a:rPr lang="ru-RU" dirty="0"/>
              <a:t>8) объектами учреждений и органов Федеральной службы исполнения наказаний;</a:t>
            </a:r>
          </a:p>
          <a:p>
            <a:pPr marL="0" indent="0">
              <a:buNone/>
            </a:pPr>
            <a:r>
              <a:rPr lang="ru-RU" dirty="0" smtClean="0"/>
              <a:t>9</a:t>
            </a:r>
            <a:r>
              <a:rPr lang="ru-RU" dirty="0"/>
              <a:t>) воинскими и гражданскими захоронениями;</a:t>
            </a:r>
          </a:p>
          <a:p>
            <a:pPr marL="0" indent="0">
              <a:buNone/>
            </a:pPr>
            <a:r>
              <a:rPr lang="ru-RU" dirty="0"/>
              <a:t>10) инженерно-техническими сооружениями, линиями связи и коммуникациями, возведенными в интересах защиты и охраны Государственной границы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78989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43497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Ограничиваются в обороте находящиеся в государственной или муниципальной собственности следующие земельные участки:</a:t>
            </a:r>
          </a:p>
          <a:p>
            <a:pPr marL="0" indent="0">
              <a:buNone/>
            </a:pPr>
            <a:r>
              <a:rPr lang="ru-RU" dirty="0"/>
              <a:t>1) в пределах особо охраняемых природных </a:t>
            </a:r>
            <a:r>
              <a:rPr lang="ru-RU" dirty="0" smtClean="0"/>
              <a:t>территорий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2) из состава земель лесного </a:t>
            </a:r>
            <a:r>
              <a:rPr lang="ru-RU" dirty="0" smtClean="0"/>
              <a:t>фонда;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в пределах которых расположены водные объекты, находящиеся в государственной или муниципальной собственности;</a:t>
            </a: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занятые особо ценными объектами культурного наследия народов Российской Федерации, объектами, включенными в Список всемирного наследия, историко-культурными заповедниками, объектами археологического наследия, музеями-заповедниками;</a:t>
            </a:r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) предоставленные для обеспечения обороны и безопасности, оборонной промышленности, таможенных нужд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880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14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6300"/>
            <a:ext cx="10515600" cy="5524500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ru-RU" sz="2400" dirty="0">
                <a:solidFill>
                  <a:prstClr val="black"/>
                </a:solidFill>
              </a:rPr>
              <a:t>6) предназначенные для строительства, реконструкции и (или) эксплуатации (далее также - размещение) объектов морского транспорта, внутреннего водного транспорта, воздушного транспорта, сооружений навигационного обеспечения воздушного движения и судоходства, объектов инфраструктуры железнодорожного транспорта общего пользования, а также автомобильных дорог федерального значения, регионального значения, межмуниципального значения или местного значения;</a:t>
            </a:r>
          </a:p>
          <a:p>
            <a:pPr marL="0" lvl="0" indent="0" algn="just">
              <a:buNone/>
            </a:pPr>
            <a:r>
              <a:rPr lang="ru-RU" sz="2400" dirty="0" smtClean="0">
                <a:solidFill>
                  <a:prstClr val="black"/>
                </a:solidFill>
              </a:rPr>
              <a:t>7) </a:t>
            </a:r>
            <a:r>
              <a:rPr lang="ru-RU" sz="2400" dirty="0">
                <a:solidFill>
                  <a:prstClr val="black"/>
                </a:solidFill>
              </a:rPr>
              <a:t>занятые объектами космической инфраструктуры;</a:t>
            </a:r>
          </a:p>
          <a:p>
            <a:pPr marL="0" lvl="0" indent="0" algn="just">
              <a:buNone/>
            </a:pPr>
            <a:r>
              <a:rPr lang="ru-RU" sz="2400" dirty="0">
                <a:solidFill>
                  <a:prstClr val="black"/>
                </a:solidFill>
              </a:rPr>
              <a:t>8</a:t>
            </a:r>
            <a:r>
              <a:rPr lang="ru-RU" sz="2400" dirty="0" smtClean="0">
                <a:solidFill>
                  <a:prstClr val="black"/>
                </a:solidFill>
              </a:rPr>
              <a:t>) </a:t>
            </a:r>
            <a:r>
              <a:rPr lang="ru-RU" sz="2400" dirty="0">
                <a:solidFill>
                  <a:prstClr val="black"/>
                </a:solidFill>
              </a:rPr>
              <a:t>расположенные под объектами гидротехнических сооружений;</a:t>
            </a:r>
          </a:p>
          <a:p>
            <a:pPr marL="0" lvl="0" indent="0" algn="just">
              <a:buNone/>
            </a:pPr>
            <a:r>
              <a:rPr lang="ru-RU" sz="2400" dirty="0">
                <a:solidFill>
                  <a:prstClr val="black"/>
                </a:solidFill>
              </a:rPr>
              <a:t>9</a:t>
            </a:r>
            <a:r>
              <a:rPr lang="ru-RU" sz="2400" dirty="0" smtClean="0">
                <a:solidFill>
                  <a:prstClr val="black"/>
                </a:solidFill>
              </a:rPr>
              <a:t>) </a:t>
            </a:r>
            <a:r>
              <a:rPr lang="ru-RU" sz="2400" dirty="0">
                <a:solidFill>
                  <a:prstClr val="black"/>
                </a:solidFill>
              </a:rPr>
              <a:t>предоставленные для производства ядовитых веществ, наркотических средств;</a:t>
            </a:r>
          </a:p>
          <a:p>
            <a:pPr marL="0" lvl="0" indent="0" algn="just">
              <a:buNone/>
            </a:pPr>
            <a:r>
              <a:rPr lang="ru-RU" sz="2400" dirty="0" smtClean="0">
                <a:solidFill>
                  <a:prstClr val="black"/>
                </a:solidFill>
              </a:rPr>
              <a:t>10) </a:t>
            </a:r>
            <a:r>
              <a:rPr lang="ru-RU" sz="2400" dirty="0">
                <a:solidFill>
                  <a:prstClr val="black"/>
                </a:solidFill>
              </a:rPr>
              <a:t>загрязненные опасными отходами, радиоактивными веществами, подвергшиеся биогенному загрязнению, иные подвергшиеся деградации земли;</a:t>
            </a:r>
          </a:p>
          <a:p>
            <a:pPr marL="0" lvl="0" indent="0" algn="just">
              <a:buNone/>
            </a:pPr>
            <a:r>
              <a:rPr lang="ru-RU" sz="2400" dirty="0" smtClean="0">
                <a:solidFill>
                  <a:prstClr val="black"/>
                </a:solidFill>
              </a:rPr>
              <a:t>11) </a:t>
            </a:r>
            <a:r>
              <a:rPr lang="ru-RU" sz="2400" dirty="0">
                <a:solidFill>
                  <a:prstClr val="black"/>
                </a:solidFill>
              </a:rPr>
              <a:t>расположенные в границах земель, зарезервированных для государственных или муниципальных нужд;</a:t>
            </a:r>
          </a:p>
          <a:p>
            <a:pPr marL="0" lvl="0" indent="0" algn="just">
              <a:buNone/>
            </a:pPr>
            <a:r>
              <a:rPr lang="ru-RU" sz="2400" dirty="0" smtClean="0">
                <a:solidFill>
                  <a:prstClr val="black"/>
                </a:solidFill>
              </a:rPr>
              <a:t>12) </a:t>
            </a:r>
            <a:r>
              <a:rPr lang="ru-RU" sz="2400" dirty="0">
                <a:solidFill>
                  <a:prstClr val="black"/>
                </a:solidFill>
              </a:rPr>
              <a:t>в первом и втором поясах зон санитарной охраны источников питьевого и хозяйственно-бытового водоснабжения.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69111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4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4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4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2</a:t>
            </a:r>
            <a:r>
              <a:rPr lang="ru-RU" sz="4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 Гражданско-правовые основания возникновения прав на земельные участки</a:t>
            </a:r>
            <a:br>
              <a:rPr lang="ru-RU" sz="4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smtClean="0"/>
              <a:t>Основаниями</a:t>
            </a:r>
            <a:r>
              <a:rPr lang="ru-RU" sz="3200" dirty="0" smtClean="0"/>
              <a:t> </a:t>
            </a:r>
            <a:r>
              <a:rPr lang="ru-RU" sz="3200" dirty="0"/>
              <a:t>возникновения </a:t>
            </a:r>
            <a:r>
              <a:rPr lang="ru-RU" sz="3200" i="1" dirty="0"/>
              <a:t>земельных </a:t>
            </a:r>
            <a:r>
              <a:rPr lang="ru-RU" sz="3200" i="1" dirty="0" smtClean="0"/>
              <a:t>правоотношений </a:t>
            </a:r>
            <a:r>
              <a:rPr lang="ru-RU" sz="3200" dirty="0" smtClean="0"/>
              <a:t>являются </a:t>
            </a:r>
            <a:r>
              <a:rPr lang="ru-RU" sz="3200" b="1" dirty="0"/>
              <a:t>юридические факты</a:t>
            </a:r>
            <a:r>
              <a:rPr lang="ru-RU" sz="3200" dirty="0"/>
              <a:t>, т.е. обстоятельства, влекущие в </a:t>
            </a:r>
            <a:r>
              <a:rPr lang="ru-RU" sz="3200" dirty="0" smtClean="0"/>
              <a:t>соответствии </a:t>
            </a:r>
            <a:r>
              <a:rPr lang="ru-RU" sz="3200" dirty="0"/>
              <a:t>с законом юридические </a:t>
            </a:r>
            <a:r>
              <a:rPr lang="ru-RU" sz="3200" dirty="0" smtClean="0"/>
              <a:t>последствия</a:t>
            </a:r>
          </a:p>
          <a:p>
            <a:pPr marL="0" indent="0" algn="just">
              <a:buNone/>
            </a:pPr>
            <a:endParaRPr lang="ru-RU" sz="3200" dirty="0" smtClean="0"/>
          </a:p>
          <a:p>
            <a:pPr marL="0" indent="0" algn="just">
              <a:buNone/>
            </a:pPr>
            <a:r>
              <a:rPr lang="ru-RU" sz="3200" b="1" dirty="0" smtClean="0"/>
              <a:t>Основания возникновения прав на земельные участки</a:t>
            </a:r>
            <a:r>
              <a:rPr lang="ru-RU" sz="3200" dirty="0" smtClean="0"/>
              <a:t>:</a:t>
            </a:r>
          </a:p>
          <a:p>
            <a:pPr algn="just">
              <a:buFontTx/>
              <a:buChar char="-"/>
            </a:pPr>
            <a:r>
              <a:rPr lang="ru-RU" sz="3200" dirty="0" smtClean="0"/>
              <a:t>гражданско-правовые</a:t>
            </a:r>
          </a:p>
          <a:p>
            <a:pPr marL="0" indent="0" algn="just">
              <a:buNone/>
            </a:pPr>
            <a:r>
              <a:rPr lang="ru-RU" sz="3200" dirty="0" smtClean="0"/>
              <a:t>- административно-правовые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63985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8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Гражданско-правовые основания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084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smtClean="0"/>
              <a:t>1. Сделки с земельными участками</a:t>
            </a:r>
          </a:p>
          <a:p>
            <a:pPr marL="0" indent="0" algn="just">
              <a:buNone/>
            </a:pPr>
            <a:r>
              <a:rPr lang="ru-RU" dirty="0" smtClean="0"/>
              <a:t>(</a:t>
            </a:r>
            <a:r>
              <a:rPr lang="ru-RU" sz="3200" dirty="0" smtClean="0"/>
              <a:t>договоры купли-продажи, мены, дарения земельного участка, договор ренты или пожизненного содержания с иждивением, передачу земельного участка по наследству на основании завещания, любые другие сделки, предметом которых может быть земельный участок или право на земельный участок (например, передача, в том числе возмездная, прав и обязанностей по договору аренды земельного участка)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28780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0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7277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NewRoman"/>
              </a:rPr>
              <a:t>2. </a:t>
            </a:r>
            <a:r>
              <a:rPr lang="ru-RU" dirty="0">
                <a:latin typeface="TimesNewRoman"/>
              </a:rPr>
              <a:t>Переход права на землю при реорганизации юридических лиц.</a:t>
            </a:r>
          </a:p>
          <a:p>
            <a:pPr marL="0" indent="0">
              <a:buNone/>
            </a:pPr>
            <a:r>
              <a:rPr lang="ru-RU" dirty="0" smtClean="0">
                <a:latin typeface="TimesNewRoman"/>
              </a:rPr>
              <a:t>3. </a:t>
            </a:r>
            <a:r>
              <a:rPr lang="ru-RU" dirty="0" err="1">
                <a:latin typeface="TimesNewRoman"/>
              </a:rPr>
              <a:t>Приобретательная</a:t>
            </a:r>
            <a:r>
              <a:rPr lang="ru-RU" dirty="0">
                <a:latin typeface="TimesNewRoman"/>
              </a:rPr>
              <a:t> </a:t>
            </a:r>
            <a:r>
              <a:rPr lang="ru-RU" dirty="0" smtClean="0">
                <a:latin typeface="TimesNewRoman"/>
              </a:rPr>
              <a:t>давность (ст. 234 Гражданского кодекса РФ)</a:t>
            </a:r>
          </a:p>
          <a:p>
            <a:pPr marL="0" indent="0" algn="just">
              <a:buNone/>
            </a:pPr>
            <a:r>
              <a:rPr lang="ru-RU" dirty="0" smtClean="0"/>
              <a:t>Лицо - гражданин или юридическое лицо, - не являющееся собственником имущества, но добросовестно, открыто и непрерывно владеющее как своим собственным </a:t>
            </a:r>
            <a:r>
              <a:rPr lang="ru-RU" b="1" dirty="0" smtClean="0"/>
              <a:t>недвижимым имуществом </a:t>
            </a:r>
            <a:r>
              <a:rPr lang="ru-RU" dirty="0" smtClean="0"/>
              <a:t>в течение </a:t>
            </a:r>
            <a:r>
              <a:rPr lang="ru-RU" b="1" dirty="0" smtClean="0"/>
              <a:t>пятнадцати лет </a:t>
            </a:r>
            <a:r>
              <a:rPr lang="ru-RU" dirty="0" smtClean="0"/>
              <a:t>либо иным имуществом в течение пяти лет, приобретает право собственности на это имущество (</a:t>
            </a:r>
            <a:r>
              <a:rPr lang="ru-RU" dirty="0" err="1" smtClean="0"/>
              <a:t>приобретательная</a:t>
            </a:r>
            <a:r>
              <a:rPr lang="ru-RU" dirty="0" smtClean="0"/>
              <a:t> давность).</a:t>
            </a:r>
          </a:p>
          <a:p>
            <a:pPr marL="0" indent="0" algn="just">
              <a:buNone/>
            </a:pPr>
            <a:r>
              <a:rPr lang="ru-RU" dirty="0" smtClean="0"/>
              <a:t>Право собственности на недвижимое и иное имущество, подлежащее государственной регистрации, возникает у лица, приобретшего это имущество в силу </a:t>
            </a:r>
            <a:r>
              <a:rPr lang="ru-RU" dirty="0" err="1" smtClean="0"/>
              <a:t>приобретательной</a:t>
            </a:r>
            <a:r>
              <a:rPr lang="ru-RU" dirty="0" smtClean="0"/>
              <a:t> давности, с момента такой регистрации.</a:t>
            </a:r>
          </a:p>
        </p:txBody>
      </p:sp>
    </p:spTree>
    <p:extLst>
      <p:ext uri="{BB962C8B-B14F-4D97-AF65-F5344CB8AC3E}">
        <p14:creationId xmlns:p14="http://schemas.microsoft.com/office/powerpoint/2010/main" val="206964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295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 smtClean="0"/>
              <a:t>Приобретательная</a:t>
            </a:r>
            <a:r>
              <a:rPr lang="ru-RU" b="1" dirty="0" smtClean="0"/>
              <a:t> давность </a:t>
            </a:r>
            <a:r>
              <a:rPr lang="ru-RU" dirty="0" smtClean="0"/>
              <a:t>применяется при наличии следующих </a:t>
            </a:r>
            <a:r>
              <a:rPr lang="ru-RU" dirty="0"/>
              <a:t>обстоятельств, которые должны иметь место одновременно: </a:t>
            </a:r>
            <a:endParaRPr lang="ru-RU" dirty="0" smtClean="0"/>
          </a:p>
          <a:p>
            <a:r>
              <a:rPr lang="ru-RU" dirty="0" smtClean="0"/>
              <a:t>добросовестность </a:t>
            </a:r>
            <a:r>
              <a:rPr lang="ru-RU" dirty="0"/>
              <a:t>владения имуществом; </a:t>
            </a:r>
            <a:endParaRPr lang="ru-RU" dirty="0" smtClean="0"/>
          </a:p>
          <a:p>
            <a:r>
              <a:rPr lang="ru-RU" dirty="0" smtClean="0"/>
              <a:t>владение </a:t>
            </a:r>
            <a:r>
              <a:rPr lang="ru-RU" dirty="0"/>
              <a:t>имуществом должно быть открытым, а не скрытным, то есть о таком владении должны знать окружающие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владение имуществом должно быть непрерывным в течение всего срока владения и пользования имуществом; </a:t>
            </a:r>
            <a:endParaRPr lang="ru-RU" dirty="0" smtClean="0"/>
          </a:p>
          <a:p>
            <a:r>
              <a:rPr lang="ru-RU" dirty="0" smtClean="0"/>
              <a:t>лицо </a:t>
            </a:r>
            <a:r>
              <a:rPr lang="ru-RU" dirty="0"/>
              <a:t>должно владеть имуществом как своим собственным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Для </a:t>
            </a:r>
            <a:r>
              <a:rPr lang="ru-RU" dirty="0"/>
              <a:t>того чтобы получить право собственности на имущество по </a:t>
            </a:r>
            <a:r>
              <a:rPr lang="ru-RU" dirty="0" err="1"/>
              <a:t>приобретательной</a:t>
            </a:r>
            <a:r>
              <a:rPr lang="ru-RU" dirty="0"/>
              <a:t> давности, необходимо решение суда.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6389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1023</Words>
  <Application>Microsoft Office PowerPoint</Application>
  <PresentationFormat>Широкоэкранный</PresentationFormat>
  <Paragraphs>67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TimesNewRoman</vt:lpstr>
      <vt:lpstr>Verdana</vt:lpstr>
      <vt:lpstr>Тема Office</vt:lpstr>
      <vt:lpstr>Тема: возникновение прав на землю</vt:lpstr>
      <vt:lpstr>Ограничения оборотоспособности земельных участков</vt:lpstr>
      <vt:lpstr>Презентация PowerPoint</vt:lpstr>
      <vt:lpstr>Презентация PowerPoint</vt:lpstr>
      <vt:lpstr>Презентация PowerPoint</vt:lpstr>
      <vt:lpstr> 2. Гражданско-правовые основания возникновения прав на земельные участки </vt:lpstr>
      <vt:lpstr>Гражданско-правовые основания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Административно-правовые основания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возникновение прав на землю</dc:title>
  <dc:creator>admin</dc:creator>
  <cp:lastModifiedBy>admin</cp:lastModifiedBy>
  <cp:revision>16</cp:revision>
  <dcterms:created xsi:type="dcterms:W3CDTF">2019-09-16T08:46:50Z</dcterms:created>
  <dcterms:modified xsi:type="dcterms:W3CDTF">2019-09-16T12:41:51Z</dcterms:modified>
</cp:coreProperties>
</file>